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>
        <p:scale>
          <a:sx n="108" d="100"/>
          <a:sy n="108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1618-479E-F582-7023-ED931FAED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0A371-B0AF-6CC0-81F6-D6E97770D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9888F-3AE0-24CF-C265-0E12163F7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E5F9B-1A63-8206-D9BB-7AD04D066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8C88F-9BDB-2BED-8F40-2DD1F3DD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14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DF22-25B3-FD7D-9A27-E9CC660A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95BC9-0EDB-1217-E7DB-A8529B9C1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8FA58-366A-5B83-2881-C492AC6EC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F7FD0-10F7-55DB-4CAE-73D1875CC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14878-BEE9-C3E4-8760-78AFB141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357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C87FB6-122E-E599-2E0E-5D7A1B440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528C9-3098-B79E-8C67-B38CA99E5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7D04A-C097-195F-525F-06AD6AAAC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E6772-BB94-F3F3-5E93-A718428C8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AC52B-3D34-5BA6-C113-E77635D1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14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60FB-86B4-BEEE-0E0E-81FFAF88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F4C30-4860-E7D6-0214-A6B1D5E34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6B05B-69C9-9AFC-EFD3-1ABB377EA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5403E-EB24-140F-CE63-34DCCD1A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164FE-94AB-9875-74CF-D0AAE1C2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60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9E67-AE1F-2ABE-7B81-3DAAE4536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A5C76-FBE8-073A-A236-213243F1E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F3093-5415-C254-7C2E-08C35535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320EF-A373-236D-BFD4-6629CC87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E36A3-EA27-FC93-AD61-A1E7AABE3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2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F531-2146-1A8D-31E4-A8BE2EC4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0CF87-A030-8BD5-C094-12CE36B89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D2593-D0F6-F3A3-E6E3-FAE07CED1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20727-1530-CA5E-A504-58F855856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450CF-A6D7-317F-F9D1-0B68037A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D2355-B179-245E-4262-6FFA5BD0C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04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AC6E3-F3D5-4E52-DBC2-99C2F3AB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64870-50C2-EE0F-3A00-88A521773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E530D-3B35-E3C5-4C54-1246E0F27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0DA5B-35A0-2FC8-E4DD-208B80194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9277E-9A40-7A20-C6CC-7309E2085E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3A31F1-AD5F-A596-06C9-55061B5DA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2D6A9-C443-3B03-ABC6-3FC962C4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78714-7E30-4B6A-3F61-DA911041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92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48DB-C492-EE46-0497-12E3A9CD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CA01B-2D12-00E4-58F2-5ED36120D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6806A-BB22-E597-3C02-E7712D378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26419-DD92-0D04-A363-FA25CA854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526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9817A-CBE2-5479-4DA7-3AB7B52E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46754-317E-3D0F-84A6-89C2162B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3B102-E97D-F7A6-E47C-CFDDD148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869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A8DB-B73E-B1AC-1DD6-7AB764109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25867-3F26-8870-B804-9D44C68E7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0FDAB-37B0-7094-D067-737996C44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E4AB0-B384-FB3F-F9CF-78B69F11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CDB46-DFF2-A560-E3AC-25C2FFC0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5E427-D740-CFFD-E1AC-0F2DD380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17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8A3B7-9090-7575-EF85-F53670A3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F4665-2F61-BB3C-EA96-99BADEDE0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44271-028D-7D3B-F3A2-AE84B304F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BA410-53EB-4FF1-D6E1-E8215217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FFF6E-8F0A-3CB0-68BF-BEB6C3E2F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E6495-FDCD-4FA7-66DA-CC16F472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50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7314C-B5D6-44B7-551A-E27648C8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56C47-E8D9-A054-196C-7BF21780D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68A7B-3FD9-D152-31DB-75CCBF4E1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3C438-4129-B54D-AFA3-467F93803502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1CB76-93AA-48C8-F628-870FDE45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95454-8891-B821-C23C-335F32E3A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19B49-E7BF-4547-B932-B7CD252B37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1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F670DD-F0B0-51B5-A219-67E39AFD5179}"/>
                  </a:ext>
                </a:extLst>
              </p:cNvPr>
              <p:cNvSpPr txBox="1"/>
              <p:nvPr/>
            </p:nvSpPr>
            <p:spPr>
              <a:xfrm>
                <a:off x="819397" y="1888177"/>
                <a:ext cx="10770920" cy="3713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Contents:</a:t>
                </a:r>
              </a:p>
              <a:p>
                <a:endParaRPr lang="en-GB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/>
                  <a:t>Comparison with Nikita’s model.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/>
                  <a:t>Performance of GN2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GB" sz="2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/>
                  <a:t>Performance of GN2 in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400" dirty="0"/>
                  <a:t> bins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2400" dirty="0"/>
                  <a:t>Potential overfitting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F670DD-F0B0-51B5-A219-67E39AFD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97" y="1888177"/>
                <a:ext cx="10770920" cy="3713004"/>
              </a:xfrm>
              <a:prstGeom prst="rect">
                <a:avLst/>
              </a:prstGeom>
              <a:blipFill>
                <a:blip r:embed="rId2"/>
                <a:stretch>
                  <a:fillRect l="-1413" t="-2041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80B68D-1B40-47FF-BFA2-054109CA3B92}"/>
              </a:ext>
            </a:extLst>
          </p:cNvPr>
          <p:cNvSpPr txBox="1"/>
          <p:nvPr/>
        </p:nvSpPr>
        <p:spPr>
          <a:xfrm>
            <a:off x="965860" y="546266"/>
            <a:ext cx="1026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MSc Project Weekly Update (1</a:t>
            </a:r>
            <a:r>
              <a:rPr lang="en-GB" sz="4000" baseline="30000" dirty="0"/>
              <a:t>st</a:t>
            </a:r>
            <a:r>
              <a:rPr lang="en-GB" sz="4000" dirty="0"/>
              <a:t> Dec)</a:t>
            </a:r>
          </a:p>
          <a:p>
            <a:pPr algn="ctr"/>
            <a:r>
              <a:rPr lang="en-GB" sz="2000" b="1" dirty="0"/>
              <a:t>Ruben Hönscheid | Supervisor: Prof. Tim Scanlon</a:t>
            </a:r>
          </a:p>
        </p:txBody>
      </p:sp>
    </p:spTree>
    <p:extLst>
      <p:ext uri="{BB962C8B-B14F-4D97-AF65-F5344CB8AC3E}">
        <p14:creationId xmlns:p14="http://schemas.microsoft.com/office/powerpoint/2010/main" val="158956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99125"/>
                <a:ext cx="10515600" cy="77490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GB" sz="3600" b="1" dirty="0"/>
                  <a:t>Performance of GN2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GB" sz="3600" b="1" dirty="0"/>
                  <a:t>: </a:t>
                </a:r>
                <a:r>
                  <a:rPr lang="de-DE" sz="3600" b="1" dirty="0" err="1"/>
                  <a:t>Discriminant</a:t>
                </a:r>
                <a:r>
                  <a:rPr lang="de-DE" sz="3600" b="1" dirty="0"/>
                  <a:t> (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𝒕</m:t>
                    </m:r>
                    <m:acc>
                      <m:accPr>
                        <m:chr m:val="̅"/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r>
                  <a:rPr lang="en-GB" sz="3600" b="1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99125"/>
                <a:ext cx="10515600" cy="774906"/>
              </a:xfrm>
              <a:blipFill>
                <a:blip r:embed="rId2"/>
                <a:stretch>
                  <a:fillRect l="-1086" t="-8065" r="-965" b="-1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2B6357-6DB0-ABC1-9327-0CE7A3C2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2313" y="1254443"/>
            <a:ext cx="5711979" cy="3671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A80A9-C017-B8FA-C7CF-4FE153E5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47710" y="1235409"/>
            <a:ext cx="5711978" cy="36719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/>
              <p:nvPr/>
            </p:nvSpPr>
            <p:spPr>
              <a:xfrm>
                <a:off x="734786" y="5006842"/>
                <a:ext cx="1061901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Light-jet </a:t>
                </a:r>
                <a:r>
                  <a:rPr lang="de-DE" dirty="0" err="1"/>
                  <a:t>distribution</a:t>
                </a:r>
                <a:r>
                  <a:rPr lang="de-DE" dirty="0"/>
                  <a:t> </a:t>
                </a:r>
                <a:r>
                  <a:rPr lang="de-DE" dirty="0" err="1"/>
                  <a:t>shifts</a:t>
                </a:r>
                <a:r>
                  <a:rPr lang="de-DE" dirty="0"/>
                  <a:t> </a:t>
                </a:r>
                <a:r>
                  <a:rPr lang="de-DE" dirty="0" err="1"/>
                  <a:t>towards</a:t>
                </a:r>
                <a:r>
                  <a:rPr lang="de-DE" dirty="0"/>
                  <a:t> </a:t>
                </a:r>
                <a:r>
                  <a:rPr lang="de-DE" dirty="0" err="1"/>
                  <a:t>higher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dirty="0"/>
                  <a:t> 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 and becomes more concentrated (more light-jets will make it past the working point).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-jet distribution becomes more concentrated and moves towards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dirty="0"/>
                  <a:t> as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 (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-jets are moved below the working point)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b="0" dirty="0"/>
                  <a:t>More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-jets are redistributed to below the working-point cut for increased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: The higher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, the more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-jets we lose inherently.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6" y="5006842"/>
                <a:ext cx="10619014" cy="1754326"/>
              </a:xfrm>
              <a:prstGeom prst="rect">
                <a:avLst/>
              </a:prstGeom>
              <a:blipFill>
                <a:blip r:embed="rId5"/>
                <a:stretch>
                  <a:fillRect l="-478" t="-1439" b="-5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52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99125"/>
                <a:ext cx="10515600" cy="77490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GB" sz="3600" b="1" dirty="0"/>
                  <a:t>Performance of GN2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GB" sz="3600" b="1" dirty="0"/>
                  <a:t>: </a:t>
                </a:r>
                <a:r>
                  <a:rPr lang="de-DE" sz="3600" b="1" dirty="0" err="1"/>
                  <a:t>Discriminant</a:t>
                </a:r>
                <a:r>
                  <a:rPr lang="de-DE" sz="3600" b="1" dirty="0"/>
                  <a:t> (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3600" b="1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99125"/>
                <a:ext cx="10515600" cy="774906"/>
              </a:xfrm>
              <a:blipFill>
                <a:blip r:embed="rId2"/>
                <a:stretch>
                  <a:fillRect l="-1206" t="-8065" r="-1086" b="-1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2B6357-6DB0-ABC1-9327-0CE7A3C2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0603" y="1612041"/>
            <a:ext cx="5711981" cy="3671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A80A9-C017-B8FA-C7CF-4FE153E5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1593007"/>
            <a:ext cx="5711980" cy="36719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/>
              <p:nvPr/>
            </p:nvSpPr>
            <p:spPr>
              <a:xfrm>
                <a:off x="683077" y="5364440"/>
                <a:ext cx="1061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The same results holds for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-sample, the distributions overlap substantially more in this case. 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77" y="5364440"/>
                <a:ext cx="10619014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45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CBCF9C-B4B6-792C-1C10-3634F32B76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77587" y="377000"/>
                <a:ext cx="52578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GB" sz="3600" b="1" dirty="0"/>
                  <a:t>GN2 performance in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3600" b="1" dirty="0"/>
                  <a:t> bins: ROC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CBCF9C-B4B6-792C-1C10-3634F32B7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7587" y="377000"/>
                <a:ext cx="5257800" cy="1325563"/>
              </a:xfrm>
              <a:blipFill>
                <a:blip r:embed="rId2"/>
                <a:stretch>
                  <a:fillRect t="-2857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graph of different types of light-jets&#10;&#10;Description automatically generated">
            <a:extLst>
              <a:ext uri="{FF2B5EF4-FFF2-40B4-BE49-F238E27FC236}">
                <a16:creationId xmlns:a16="http://schemas.microsoft.com/office/drawing/2014/main" id="{D00493D8-4C7F-93F9-0C02-BF11CCAC6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1128" y="464609"/>
            <a:ext cx="5913285" cy="602826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41EF4F-19C3-8295-84E8-7944F842806D}"/>
                  </a:ext>
                </a:extLst>
              </p:cNvPr>
              <p:cNvSpPr txBox="1"/>
              <p:nvPr/>
            </p:nvSpPr>
            <p:spPr>
              <a:xfrm>
                <a:off x="683377" y="2782669"/>
                <a:ext cx="49520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For both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- and light-jet rejection: The higher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, the worse the model performance.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41EF4F-19C3-8295-84E8-7944F8428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77" y="2782669"/>
                <a:ext cx="4952010" cy="707886"/>
              </a:xfrm>
              <a:prstGeom prst="rect">
                <a:avLst/>
              </a:prstGeom>
              <a:blipFill>
                <a:blip r:embed="rId4"/>
                <a:stretch>
                  <a:fillRect l="-1279" t="-3448" b="-12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81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CBCF9C-B4B6-792C-1C10-3634F32B76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84390" y="377001"/>
                <a:ext cx="10023219" cy="881784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GB" sz="3600" b="1" dirty="0"/>
                  <a:t>GN2 performance in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3600" b="1" dirty="0"/>
                  <a:t> bins: Discriminant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CBCF9C-B4B6-792C-1C10-3634F32B76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84390" y="377001"/>
                <a:ext cx="10023219" cy="881784"/>
              </a:xfrm>
              <a:blipFill>
                <a:blip r:embed="rId2"/>
                <a:stretch>
                  <a:fillRect t="-1429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41EF4F-19C3-8295-84E8-7944F842806D}"/>
                  </a:ext>
                </a:extLst>
              </p:cNvPr>
              <p:cNvSpPr txBox="1"/>
              <p:nvPr/>
            </p:nvSpPr>
            <p:spPr>
              <a:xfrm>
                <a:off x="377586" y="1870805"/>
                <a:ext cx="464567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As </a:t>
                </a:r>
                <a:r>
                  <a:rPr lang="de-DE" sz="2000" dirty="0" err="1"/>
                  <a:t>we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increase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, the distributions overlap, looking almost identical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sz="2000" b="0" i="0" smtClean="0">
                        <a:latin typeface="Cambria Math" panose="02040503050406030204" pitchFamily="18" charset="0"/>
                      </a:rPr>
                      <m:t>&gt;3000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GB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Distinguishing features, such as displaced vertices vanish at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Explains the rapidly deteriorating performance at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41EF4F-19C3-8295-84E8-7944F8428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86" y="1870805"/>
                <a:ext cx="4645676" cy="2862322"/>
              </a:xfrm>
              <a:prstGeom prst="rect">
                <a:avLst/>
              </a:prstGeom>
              <a:blipFill>
                <a:blip r:embed="rId3"/>
                <a:stretch>
                  <a:fillRect l="-1090" t="-1327" r="-1907" b="-30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graph of a graph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D4FD2D89-2CF5-CBD3-63E9-1A3068F1E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59555" y="1453463"/>
            <a:ext cx="6719455" cy="4319650"/>
          </a:xfrm>
        </p:spPr>
      </p:pic>
    </p:spTree>
    <p:extLst>
      <p:ext uri="{BB962C8B-B14F-4D97-AF65-F5344CB8AC3E}">
        <p14:creationId xmlns:p14="http://schemas.microsoft.com/office/powerpoint/2010/main" val="288451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3EB7-18BB-684A-382C-F17067FB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244"/>
            <a:ext cx="10515600" cy="905535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Network Overfitting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9F340C3F-DD84-7F61-3119-604139572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650" y="1068779"/>
            <a:ext cx="9664700" cy="38989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2304D-8BEF-62C5-5915-F95061DFFF76}"/>
                  </a:ext>
                </a:extLst>
              </p:cNvPr>
              <p:cNvSpPr txBox="1"/>
              <p:nvPr/>
            </p:nvSpPr>
            <p:spPr>
              <a:xfrm>
                <a:off x="1128156" y="5260769"/>
                <a:ext cx="10058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After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dirty="0"/>
                  <a:t> 400k steps (around epoch 25-30), validation loss levels off and ultimately increases slightly, while training loss decreases further.</a:t>
                </a:r>
              </a:p>
              <a:p>
                <a:r>
                  <a:rPr lang="en-GB" dirty="0"/>
                  <a:t>-&gt; Overtraining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42304D-8BEF-62C5-5915-F95061DFF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156" y="5260769"/>
                <a:ext cx="10058400" cy="923330"/>
              </a:xfrm>
              <a:prstGeom prst="rect">
                <a:avLst/>
              </a:prstGeom>
              <a:blipFill>
                <a:blip r:embed="rId3"/>
                <a:stretch>
                  <a:fillRect l="-504" t="-2740" b="-95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99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6E37-A0ED-3DD9-F8E0-F758B70A7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906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Network Overfitting: Re-training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E08-8169-37FA-1602-7EE073B9B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16" y="1920627"/>
            <a:ext cx="5800106" cy="3292639"/>
          </a:xfrm>
        </p:spPr>
        <p:txBody>
          <a:bodyPr/>
          <a:lstStyle/>
          <a:p>
            <a:r>
              <a:rPr lang="en-GB" sz="2400" dirty="0"/>
              <a:t>Prevent overfitting by adding more dropout layers.</a:t>
            </a:r>
          </a:p>
          <a:p>
            <a:endParaRPr lang="en-GB" sz="2400" dirty="0"/>
          </a:p>
          <a:p>
            <a:r>
              <a:rPr lang="en-GB" sz="2400" dirty="0"/>
              <a:t>Added 0.1 dropout to every layer.</a:t>
            </a:r>
          </a:p>
          <a:p>
            <a:endParaRPr lang="en-GB" sz="2400" dirty="0"/>
          </a:p>
          <a:p>
            <a:r>
              <a:rPr lang="en-GB" sz="2400" dirty="0"/>
              <a:t>Re-trained with all other parameters unchanged.</a:t>
            </a:r>
          </a:p>
          <a:p>
            <a:endParaRPr lang="en-GB" dirty="0"/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3997262-72E0-A6D9-5810-3AF571297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94" y="1920627"/>
            <a:ext cx="4872590" cy="31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69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33C3-82B2-7E19-ED7F-7602FF16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283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/>
              <a:t>Network Overfitting: Re-training results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0A49FEA4-4953-4043-70F2-4717B6ACB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355" y="1199408"/>
            <a:ext cx="9639300" cy="3886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45C9B-51B4-ACA3-01FE-CBC4C373817F}"/>
              </a:ext>
            </a:extLst>
          </p:cNvPr>
          <p:cNvSpPr txBox="1"/>
          <p:nvPr/>
        </p:nvSpPr>
        <p:spPr>
          <a:xfrm>
            <a:off x="1006435" y="5292546"/>
            <a:ext cx="10099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Training extremely 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poor validation and training performance compared to previous model.</a:t>
            </a:r>
          </a:p>
        </p:txBody>
      </p:sp>
    </p:spTree>
    <p:extLst>
      <p:ext uri="{BB962C8B-B14F-4D97-AF65-F5344CB8AC3E}">
        <p14:creationId xmlns:p14="http://schemas.microsoft.com/office/powerpoint/2010/main" val="379260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CA62-79A7-4891-31BE-978AE0C5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21" y="377001"/>
            <a:ext cx="4945084" cy="810532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b="1" dirty="0"/>
              <a:t>Network Overfitting: ROC results</a:t>
            </a:r>
          </a:p>
        </p:txBody>
      </p:sp>
      <p:pic>
        <p:nvPicPr>
          <p:cNvPr id="5" name="Content Placeholder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73E534FC-5D17-7ADB-5618-207A6F7CB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4609" y="625315"/>
            <a:ext cx="5723570" cy="583486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2E7851-41FB-56AA-0964-1ECBA112E890}"/>
                  </a:ext>
                </a:extLst>
              </p:cNvPr>
              <p:cNvSpPr txBox="1"/>
              <p:nvPr/>
            </p:nvSpPr>
            <p:spPr>
              <a:xfrm>
                <a:off x="683821" y="1413164"/>
                <a:ext cx="4398818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Example of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2000" dirty="0"/>
                  <a:t>-sample to the right.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As suspected from the loss plots, the model performs substantially worse.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How to prevent overfitting in the future?</a:t>
                </a:r>
              </a:p>
              <a:p>
                <a:endParaRPr lang="en-GB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Train on more data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Different dropout configurations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Use this model, but train for longer (</a:t>
                </a:r>
                <a:r>
                  <a:rPr lang="en-GB" sz="2000" dirty="0" err="1"/>
                  <a:t>val_loss</a:t>
                </a:r>
                <a:r>
                  <a:rPr lang="en-GB" sz="2000" dirty="0"/>
                  <a:t> did seem to be decreasing, but much slower)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For the previous model: Stop training earlier.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2E7851-41FB-56AA-0964-1ECBA112E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1" y="1413164"/>
                <a:ext cx="4398818" cy="4401205"/>
              </a:xfrm>
              <a:prstGeom prst="rect">
                <a:avLst/>
              </a:prstGeom>
              <a:blipFill>
                <a:blip r:embed="rId3"/>
                <a:stretch>
                  <a:fillRect l="-1437" t="-865" r="-1149" b="-17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237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FDDAF-1DFB-455A-82F9-A077C293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600" b="1" dirty="0"/>
              <a:t>Issues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2B23B-EC61-13AF-2AF7-E83CE273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GB" dirty="0"/>
              <a:t>Find out why Nikita’s model performs differently:</a:t>
            </a:r>
          </a:p>
          <a:p>
            <a:pPr lvl="1"/>
            <a:r>
              <a:rPr lang="en-GB" dirty="0"/>
              <a:t>Try a different training set, different dropout configurations</a:t>
            </a:r>
          </a:p>
          <a:p>
            <a:endParaRPr lang="en-GB" dirty="0"/>
          </a:p>
          <a:p>
            <a:r>
              <a:rPr lang="en-GB" dirty="0"/>
              <a:t>Try different ways of preventing overfitting:</a:t>
            </a:r>
          </a:p>
          <a:p>
            <a:pPr lvl="1"/>
            <a:r>
              <a:rPr lang="en-GB" dirty="0"/>
              <a:t>Different dropout configurations in encoder / model.</a:t>
            </a:r>
          </a:p>
          <a:p>
            <a:pPr lvl="1"/>
            <a:r>
              <a:rPr lang="en-GB" dirty="0"/>
              <a:t>Train with more data or train for longer with these added dropout layers.</a:t>
            </a:r>
          </a:p>
          <a:p>
            <a:pPr lvl="1"/>
            <a:r>
              <a:rPr lang="en-GB" dirty="0"/>
              <a:t>Without the dropout layers, we can stop training earlier or increase the size of the training set.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8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78379" y="338407"/>
                <a:ext cx="5306786" cy="774906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GB" sz="3600" b="1" dirty="0"/>
                  <a:t>Comparison with Nikita’s model: ROC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𝒕</m:t>
                    </m:r>
                    <m:acc>
                      <m:accPr>
                        <m:chr m:val="̅"/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endParaRPr lang="en-GB" sz="3600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78379" y="338407"/>
                <a:ext cx="5306786" cy="774906"/>
              </a:xfrm>
              <a:blipFill>
                <a:blip r:embed="rId2"/>
                <a:stretch>
                  <a:fillRect t="-29032" b="-370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7B98974A-A042-E350-953F-DF9AD4892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4325" y="725860"/>
            <a:ext cx="5783678" cy="58961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F269C1-468A-5377-28BA-6AC0DF3EC538}"/>
                  </a:ext>
                </a:extLst>
              </p:cNvPr>
              <p:cNvSpPr txBox="1"/>
              <p:nvPr/>
            </p:nvSpPr>
            <p:spPr>
              <a:xfrm>
                <a:off x="678379" y="1427160"/>
                <a:ext cx="5021777" cy="449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GN2_Standard is my updated model, presented last week (24/11/23)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Nikita trained his own version of this (GN2_Nikita)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Similar performance in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de-DE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2200" dirty="0"/>
                  <a:t> (</a:t>
                </a:r>
                <a14:m>
                  <m:oMath xmlns:m="http://schemas.openxmlformats.org/officeDocument/2006/math"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20 </m:t>
                    </m:r>
                    <m:r>
                      <m:rPr>
                        <m:sty m:val="p"/>
                      </m:rPr>
                      <a:rPr lang="de-DE" sz="2200" b="0" i="0" dirty="0" smtClean="0">
                        <a:latin typeface="Cambria Math" panose="02040503050406030204" pitchFamily="18" charset="0"/>
                      </a:rPr>
                      <m:t>GeV</m:t>
                    </m:r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de-DE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&lt;250 </m:t>
                    </m:r>
                    <m:r>
                      <m:rPr>
                        <m:sty m:val="p"/>
                      </m:rPr>
                      <a:rPr lang="de-DE" sz="2200" b="0" i="0" dirty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GB" sz="2200" dirty="0"/>
                  <a:t>) sample.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Slight improvement in light-jet rejection at the cost of slightly worse c-jet rejection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F269C1-468A-5377-28BA-6AC0DF3EC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9" y="1427160"/>
                <a:ext cx="5021777" cy="4493538"/>
              </a:xfrm>
              <a:prstGeom prst="rect">
                <a:avLst/>
              </a:prstGeom>
              <a:blipFill>
                <a:blip r:embed="rId4"/>
                <a:stretch>
                  <a:fillRect l="-1263" t="-845" r="-2020" b="-16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66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35874" y="479537"/>
                <a:ext cx="5306786" cy="774906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GB" sz="3600" b="1" dirty="0"/>
                  <a:t>Comparison with Nikita’s model: ROC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3600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5874" y="479537"/>
                <a:ext cx="5306786" cy="774906"/>
              </a:xfrm>
              <a:blipFill>
                <a:blip r:embed="rId2"/>
                <a:stretch>
                  <a:fillRect t="-27419" b="-370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98974A-A042-E350-953F-DF9AD4892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874325" y="725860"/>
            <a:ext cx="5783678" cy="58961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F269C1-468A-5377-28BA-6AC0DF3EC538}"/>
                  </a:ext>
                </a:extLst>
              </p:cNvPr>
              <p:cNvSpPr txBox="1"/>
              <p:nvPr/>
            </p:nvSpPr>
            <p:spPr>
              <a:xfrm>
                <a:off x="678378" y="1690062"/>
                <a:ext cx="5021777" cy="449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2200" dirty="0" err="1"/>
                  <a:t>Better</a:t>
                </a:r>
                <a:r>
                  <a:rPr lang="de-DE" sz="2200" dirty="0"/>
                  <a:t> </a:t>
                </a:r>
                <a:r>
                  <a:rPr lang="de-DE" sz="2200" dirty="0" err="1"/>
                  <a:t>performance</a:t>
                </a:r>
                <a:r>
                  <a:rPr lang="de-DE" sz="2200" dirty="0"/>
                  <a:t> in </a:t>
                </a: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2200" dirty="0"/>
                  <a:t> (</a:t>
                </a:r>
                <a14:m>
                  <m:oMath xmlns:m="http://schemas.openxmlformats.org/officeDocument/2006/math"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200" b="0" i="0" dirty="0" smtClean="0">
                        <a:latin typeface="Cambria Math" panose="02040503050406030204" pitchFamily="18" charset="0"/>
                      </a:rPr>
                      <m:t>GeV</m:t>
                    </m:r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de-DE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5000</m:t>
                    </m:r>
                    <m:r>
                      <a:rPr lang="de-DE" sz="2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2200" b="0" i="0" dirty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GB" sz="2200" dirty="0"/>
                  <a:t>) sample.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200" dirty="0"/>
                  <a:t>-jet rejection and light-jet rejection improved by approximately 1% and 10% respectively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Perhaps we trained on different samples (there are 9 different training files, I used file 0)?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Confirm that we did in fact use the same model configuration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F269C1-468A-5377-28BA-6AC0DF3EC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78" y="1690062"/>
                <a:ext cx="5021777" cy="4493538"/>
              </a:xfrm>
              <a:prstGeom prst="rect">
                <a:avLst/>
              </a:prstGeom>
              <a:blipFill>
                <a:blip r:embed="rId4"/>
                <a:stretch>
                  <a:fillRect l="-1263" t="-563" r="-2525" b="-16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667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79537"/>
                <a:ext cx="10515600" cy="774906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GB" sz="3600" b="1" dirty="0"/>
                  <a:t>Comparison with Nikita’s model : b-efficiency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3600" b="1" dirty="0"/>
                  <a:t>, fixed light-jet rejection)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79537"/>
                <a:ext cx="10515600" cy="774906"/>
              </a:xfrm>
              <a:blipFill>
                <a:blip r:embed="rId2"/>
                <a:stretch>
                  <a:fillRect t="-27419" b="-370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72B6357-6DB0-ABC1-9327-0CE7A3C2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23" y="1388004"/>
            <a:ext cx="5494565" cy="4273551"/>
          </a:xfrm>
          <a:prstGeom prst="rect">
            <a:avLst/>
          </a:prstGeom>
        </p:spPr>
      </p:pic>
      <p:pic>
        <p:nvPicPr>
          <p:cNvPr id="10" name="Picture 9" descr="A graph of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EC0A80A9-C017-B8FA-C7CF-4FE153E5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388004"/>
            <a:ext cx="5494565" cy="42735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/>
              <p:nvPr/>
            </p:nvSpPr>
            <p:spPr>
              <a:xfrm>
                <a:off x="838200" y="5795116"/>
                <a:ext cx="106190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000" dirty="0"/>
                  <a:t>-efficiency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with fixed light-jet rejection shows similar results</a:t>
                </a:r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95116"/>
                <a:ext cx="10619014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4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79537"/>
                <a:ext cx="10515600" cy="774906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GB" sz="3600" b="1" dirty="0"/>
                  <a:t>Comparison with Nikita’s model: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600" b="1" dirty="0"/>
                  <a:t>-efficiency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3600" b="1" dirty="0"/>
                  <a:t>, fixed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3600" b="1" dirty="0"/>
                  <a:t>-jet rejection)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79537"/>
                <a:ext cx="10515600" cy="774906"/>
              </a:xfrm>
              <a:blipFill>
                <a:blip r:embed="rId2"/>
                <a:stretch>
                  <a:fillRect t="-27419" b="-370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2B6357-6DB0-ABC1-9327-0CE7A3C2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3323" y="1388004"/>
            <a:ext cx="5494565" cy="4273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A80A9-C017-B8FA-C7CF-4FE153E5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5999" y="1388004"/>
            <a:ext cx="5494565" cy="4273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/>
              <p:nvPr/>
            </p:nvSpPr>
            <p:spPr>
              <a:xfrm>
                <a:off x="838200" y="5795116"/>
                <a:ext cx="106190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000" dirty="0"/>
                  <a:t>-efficiency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with fixed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-jet rejection also shows similar results</a:t>
                </a:r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95116"/>
                <a:ext cx="10619014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303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99125"/>
                <a:ext cx="10515600" cy="77490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GB" sz="3600" b="1" dirty="0"/>
                  <a:t>Comparison with Nikita’s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GB" sz="3600" b="1" dirty="0"/>
                  <a:t>-</a:t>
                </a:r>
                <a:r>
                  <a:rPr lang="de-DE" sz="3600" b="1" dirty="0" err="1"/>
                  <a:t>curves</a:t>
                </a:r>
                <a:endParaRPr lang="en-GB" sz="3600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99125"/>
                <a:ext cx="10515600" cy="774906"/>
              </a:xfrm>
              <a:blipFill>
                <a:blip r:embed="rId2"/>
                <a:stretch>
                  <a:fillRect t="-8065" b="-1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2B6357-6DB0-ABC1-9327-0CE7A3C2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786" y="1254443"/>
            <a:ext cx="5077915" cy="4480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A80A9-C017-B8FA-C7CF-4FE153E5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1254443"/>
            <a:ext cx="5077915" cy="44805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/>
              <p:nvPr/>
            </p:nvSpPr>
            <p:spPr>
              <a:xfrm>
                <a:off x="734786" y="5895781"/>
                <a:ext cx="1061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dirty="0"/>
                  <a:t>-sample both favour light-jet efficiency,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-sample both favour c-jet efficiency.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6" y="5895781"/>
                <a:ext cx="10619014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6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4CE3D2-8103-8374-6219-5E6C621749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048039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GB" sz="4000" b="1" dirty="0"/>
                  <a:t>Performance of GN2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40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de-DE" sz="4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en-GB" sz="4000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14CE3D2-8103-8374-6219-5E6C62174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048039"/>
              </a:xfrm>
              <a:blipFill>
                <a:blip r:embed="rId2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1DCE2-4B30-9CBD-5ADF-191B1D59CB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GN2 performance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 values: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 0.25, 0.5, 0.75, 1}</m:t>
                    </m:r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de-DE" dirty="0">
                  <a:ea typeface="Cambria Math" panose="02040503050406030204" pitchFamily="18" charset="0"/>
                </a:endParaRPr>
              </a:p>
              <a:p>
                <a:r>
                  <a:rPr lang="de-DE" dirty="0" err="1">
                    <a:ea typeface="Cambria Math" panose="02040503050406030204" pitchFamily="18" charset="0"/>
                  </a:rPr>
                  <a:t>Investigated</a:t>
                </a:r>
                <a:r>
                  <a:rPr lang="de-DE" dirty="0">
                    <a:ea typeface="Cambria Math" panose="02040503050406030204" pitchFamily="18" charset="0"/>
                  </a:rPr>
                  <a:t> trade-off </a:t>
                </a:r>
                <a:r>
                  <a:rPr lang="de-DE" dirty="0" err="1">
                    <a:ea typeface="Cambria Math" panose="02040503050406030204" pitchFamily="18" charset="0"/>
                  </a:rPr>
                  <a:t>between</a:t>
                </a:r>
                <a:r>
                  <a:rPr lang="de-DE" dirty="0">
                    <a:ea typeface="Cambria Math" panose="02040503050406030204" pitchFamily="18" charset="0"/>
                  </a:rPr>
                  <a:t> c-jet and light-jet </a:t>
                </a:r>
                <a:r>
                  <a:rPr lang="de-DE" dirty="0" err="1">
                    <a:ea typeface="Cambria Math" panose="02040503050406030204" pitchFamily="18" charset="0"/>
                  </a:rPr>
                  <a:t>rejection</a:t>
                </a:r>
                <a:endParaRPr lang="de-DE" dirty="0">
                  <a:ea typeface="Cambria Math" panose="02040503050406030204" pitchFamily="18" charset="0"/>
                </a:endParaRPr>
              </a:p>
              <a:p>
                <a:endParaRPr lang="de-DE" b="0" dirty="0">
                  <a:ea typeface="Cambria Math" panose="02040503050406030204" pitchFamily="18" charset="0"/>
                </a:endParaRPr>
              </a:p>
              <a:p>
                <a:r>
                  <a:rPr lang="de-DE" b="0" dirty="0" err="1">
                    <a:ea typeface="Cambria Math" panose="02040503050406030204" pitchFamily="18" charset="0"/>
                  </a:rPr>
                  <a:t>Plotted</a:t>
                </a:r>
                <a:r>
                  <a:rPr lang="de-DE" b="0" dirty="0">
                    <a:ea typeface="Cambria Math" panose="02040503050406030204" pitchFamily="18" charset="0"/>
                  </a:rPr>
                  <a:t> ROC and </a:t>
                </a:r>
                <a:r>
                  <a:rPr lang="de-DE" b="0" dirty="0" err="1">
                    <a:ea typeface="Cambria Math" panose="02040503050406030204" pitchFamily="18" charset="0"/>
                  </a:rPr>
                  <a:t>discriminant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:r>
                  <a:rPr lang="de-DE" b="0" dirty="0" err="1">
                    <a:ea typeface="Cambria Math" panose="02040503050406030204" pitchFamily="18" charset="0"/>
                  </a:rPr>
                  <a:t>curves</a:t>
                </a:r>
                <a:endParaRPr lang="de-DE" b="0" dirty="0">
                  <a:ea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41DCE2-4B30-9CBD-5ADF-191B1D59CB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444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99125"/>
                <a:ext cx="10515600" cy="77490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GB" sz="3600" b="1" dirty="0"/>
                  <a:t>Performance of GN2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GB" sz="3600" b="1" dirty="0"/>
                  <a:t>: ROC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𝒕</m:t>
                    </m:r>
                    <m:acc>
                      <m:accPr>
                        <m:chr m:val="̅"/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r>
                  <a:rPr lang="en-GB" sz="3600" b="1" dirty="0"/>
                  <a:t>-sample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99125"/>
                <a:ext cx="10515600" cy="774906"/>
              </a:xfrm>
              <a:blipFill>
                <a:blip r:embed="rId2"/>
                <a:stretch>
                  <a:fillRect t="-8065" b="-1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2B6357-6DB0-ABC1-9327-0CE7A3C2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6216" y="1254443"/>
            <a:ext cx="4395054" cy="4480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A80A9-C017-B8FA-C7CF-4FE153E5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37430" y="1254443"/>
            <a:ext cx="4395054" cy="44805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/>
              <p:nvPr/>
            </p:nvSpPr>
            <p:spPr>
              <a:xfrm>
                <a:off x="734786" y="5895781"/>
                <a:ext cx="106190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Clearly demonstrates that for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dirty="0"/>
                  <a:t>-sample, the higher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, the better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-rejection, and the worse the light-rejection.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6" y="5895781"/>
                <a:ext cx="10619014" cy="646331"/>
              </a:xfrm>
              <a:prstGeom prst="rect">
                <a:avLst/>
              </a:prstGeom>
              <a:blipFill>
                <a:blip r:embed="rId5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273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99125"/>
                <a:ext cx="10515600" cy="774906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GB" sz="3600" b="1" dirty="0"/>
                  <a:t>Performance of GN2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GB" sz="3600" b="1" dirty="0"/>
                  <a:t>: ROC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3600" b="1" dirty="0"/>
                  <a:t>-sample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0FE563-A79B-6198-9966-DE56A2006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99125"/>
                <a:ext cx="10515600" cy="774906"/>
              </a:xfrm>
              <a:blipFill>
                <a:blip r:embed="rId2"/>
                <a:stretch>
                  <a:fillRect t="-8065" b="-17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72B6357-6DB0-ABC1-9327-0CE7A3C26B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6216" y="1254443"/>
            <a:ext cx="4395054" cy="4480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A80A9-C017-B8FA-C7CF-4FE153E5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37430" y="1254443"/>
            <a:ext cx="4395054" cy="44805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/>
              <p:nvPr/>
            </p:nvSpPr>
            <p:spPr>
              <a:xfrm>
                <a:off x="734786" y="5895781"/>
                <a:ext cx="106190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The same result holds for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: </a:t>
                </a:r>
                <a:r>
                  <a:rPr lang="de-DE" dirty="0"/>
                  <a:t>The </a:t>
                </a:r>
                <a:r>
                  <a:rPr lang="en-GB" dirty="0"/>
                  <a:t>higher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, the better the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-rejection, and the worse the light-rejection.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0BD3A4-903E-628C-B78E-A5269E2AA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86" y="5895781"/>
                <a:ext cx="10619014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254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790</Words>
  <Application>Microsoft Macintosh PowerPoint</Application>
  <PresentationFormat>Widescreen</PresentationFormat>
  <Paragraphs>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Comparison with Nikita’s model: ROC tt ̅</vt:lpstr>
      <vt:lpstr>Comparison with Nikita’s model: ROC Z′</vt:lpstr>
      <vt:lpstr>Comparison with Nikita’s model : b-efficiency (p_T, fixed light-jet rejection)</vt:lpstr>
      <vt:lpstr>Comparison with Nikita’s model: b-efficiency (p_T, fixed c-jet rejection)</vt:lpstr>
      <vt:lpstr>Comparison with Nikita’s model: f_c-curves</vt:lpstr>
      <vt:lpstr>Performance of GN2 with different f_c</vt:lpstr>
      <vt:lpstr>Performance of GN2 with different f_c: ROC tt ̅-sample</vt:lpstr>
      <vt:lpstr>Performance of GN2 with different f_c: ROC Z′-sample</vt:lpstr>
      <vt:lpstr>Performance of GN2 with different f_c: Discriminant (tt ̅)</vt:lpstr>
      <vt:lpstr>Performance of GN2 with different f_c: Discriminant (Z′)</vt:lpstr>
      <vt:lpstr>GN2 performance in different p_T bins: ROC</vt:lpstr>
      <vt:lpstr>GN2 performance in different p_T bins: Discriminant</vt:lpstr>
      <vt:lpstr>Network Overfitting</vt:lpstr>
      <vt:lpstr>Network Overfitting: Re-training</vt:lpstr>
      <vt:lpstr>Network Overfitting: Re-training results</vt:lpstr>
      <vt:lpstr>Network Overfitting: ROC results</vt:lpstr>
      <vt:lpstr>Issues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Honscheid, Ruben</dc:creator>
  <cp:lastModifiedBy>Honscheid, Ruben</cp:lastModifiedBy>
  <cp:revision>7</cp:revision>
  <dcterms:created xsi:type="dcterms:W3CDTF">2023-11-30T22:10:12Z</dcterms:created>
  <dcterms:modified xsi:type="dcterms:W3CDTF">2023-12-01T15:37:15Z</dcterms:modified>
</cp:coreProperties>
</file>